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4"/>
  </p:notesMasterIdLst>
  <p:sldIdLst>
    <p:sldId id="256" r:id="rId2"/>
    <p:sldId id="257" r:id="rId3"/>
    <p:sldId id="270" r:id="rId4"/>
    <p:sldId id="259" r:id="rId5"/>
    <p:sldId id="261" r:id="rId6"/>
    <p:sldId id="260" r:id="rId7"/>
    <p:sldId id="273" r:id="rId8"/>
    <p:sldId id="264" r:id="rId9"/>
    <p:sldId id="267" r:id="rId10"/>
    <p:sldId id="265" r:id="rId11"/>
    <p:sldId id="266" r:id="rId12"/>
    <p:sldId id="269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0"/>
    <p:restoredTop sz="90847" autoAdjust="0"/>
  </p:normalViewPr>
  <p:slideViewPr>
    <p:cSldViewPr>
      <p:cViewPr varScale="1">
        <p:scale>
          <a:sx n="78" d="100"/>
          <a:sy n="78" d="100"/>
        </p:scale>
        <p:origin x="-918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940112-F1B8-47CF-A012-FF7146905B9B}" type="datetimeFigureOut">
              <a:rPr lang="en-US" smtClean="0"/>
              <a:pPr/>
              <a:t>11/7/2011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4D719E7-F415-4A67-AECD-D76B4206ED10}" type="slidenum">
              <a:rPr lang="en-US" smtClean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4D719E7-F415-4A67-AECD-D76B4206ED10}" type="slidenum">
              <a:rPr lang="en-US" smtClean="0"/>
              <a:pPr/>
              <a:t>8</a:t>
            </a:fld>
            <a:endParaRPr lang="en-US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IN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IN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9B26E8C-0225-4EBB-9ED1-3D82AC0650C8}" type="datetimeFigureOut">
              <a:rPr lang="en-US" smtClean="0"/>
              <a:pPr/>
              <a:t>11/7/2011</a:t>
            </a:fld>
            <a:endParaRPr lang="en-IN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IN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0B6C02D-BD33-4AF0-A0A5-D25BD9944CC3}" type="slidenum">
              <a:rPr lang="en-IN" smtClean="0"/>
              <a:pPr/>
              <a:t>‹#›</a:t>
            </a:fld>
            <a:endParaRPr lang="en-IN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85786" y="1428736"/>
            <a:ext cx="7772400" cy="1398587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Global Practices in Bank Resolution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sz="2700" dirty="0" smtClean="0"/>
              <a:t>David S. Hoelscher</a:t>
            </a:r>
            <a:endParaRPr lang="en-IN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28596" y="3429000"/>
            <a:ext cx="8215370" cy="1643074"/>
          </a:xfrm>
        </p:spPr>
        <p:txBody>
          <a:bodyPr>
            <a:normAutofit fontScale="92500" lnSpcReduction="10000"/>
          </a:bodyPr>
          <a:lstStyle/>
          <a:p>
            <a:r>
              <a:rPr lang="en-IN" sz="3000" b="1" dirty="0"/>
              <a:t>Role of Deposit Insurance in Bank Resolution Framework </a:t>
            </a:r>
            <a:r>
              <a:rPr lang="en-IN" sz="3000" b="1" dirty="0" smtClean="0"/>
              <a:t>– Lessons </a:t>
            </a:r>
            <a:r>
              <a:rPr lang="en-IN" sz="3000" b="1" dirty="0"/>
              <a:t>from the Financial Crisis</a:t>
            </a:r>
            <a:endParaRPr lang="en-IN" sz="3000" dirty="0"/>
          </a:p>
          <a:p>
            <a:r>
              <a:rPr lang="en-IN" sz="2200" b="1" dirty="0"/>
              <a:t>November 13-16, 2011 </a:t>
            </a:r>
          </a:p>
          <a:p>
            <a:r>
              <a:rPr lang="en-IN" sz="2200" b="1" dirty="0" smtClean="0"/>
              <a:t>JODHPUR</a:t>
            </a:r>
            <a:r>
              <a:rPr lang="en-IN" sz="2200" b="1" dirty="0"/>
              <a:t>, INDIA</a:t>
            </a:r>
            <a:endParaRPr lang="en-IN" sz="2200" dirty="0"/>
          </a:p>
          <a:p>
            <a:endParaRPr lang="en-IN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4000496" y="5214950"/>
            <a:ext cx="1109802" cy="1458954"/>
          </a:xfrm>
          <a:prstGeom prst="rect">
            <a:avLst/>
          </a:prstGeom>
        </p:spPr>
      </p:pic>
      <p:pic>
        <p:nvPicPr>
          <p:cNvPr id="1027" name="Picture 3" descr="IADI_4_ltr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6000760" y="0"/>
            <a:ext cx="2651125" cy="101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7" name="Picture 6"/>
          <p:cNvPicPr/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0" y="0"/>
            <a:ext cx="4575810" cy="99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Future </a:t>
            </a:r>
            <a:r>
              <a:rPr lang="en-US" sz="3200" dirty="0" smtClean="0"/>
              <a:t>Directions</a:t>
            </a:r>
            <a:endParaRPr lang="en-US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2800" dirty="0" smtClean="0">
                <a:solidFill>
                  <a:srgbClr val="C00000"/>
                </a:solidFill>
              </a:rPr>
              <a:t>The role of deposit insurers in resolution will evolve</a:t>
            </a:r>
            <a:r>
              <a:rPr lang="en-US" sz="2800" dirty="0" smtClean="0">
                <a:solidFill>
                  <a:schemeClr val="accent2"/>
                </a:solidFill>
              </a:rPr>
              <a:t>:</a:t>
            </a:r>
            <a:endParaRPr lang="en-US" sz="2800" dirty="0" smtClean="0"/>
          </a:p>
          <a:p>
            <a:r>
              <a:rPr lang="en-US" sz="2400" dirty="0" smtClean="0"/>
              <a:t>Immediate goal: greater </a:t>
            </a:r>
            <a:r>
              <a:rPr lang="en-US" sz="2400" dirty="0" smtClean="0"/>
              <a:t>control over own resources</a:t>
            </a:r>
            <a:endParaRPr lang="en-US" sz="2000" dirty="0" smtClean="0"/>
          </a:p>
          <a:p>
            <a:pPr lvl="1"/>
            <a:r>
              <a:rPr lang="en-US" sz="2000" dirty="0" smtClean="0"/>
              <a:t>Incentive to protect the fund</a:t>
            </a:r>
          </a:p>
          <a:p>
            <a:pPr lvl="1"/>
            <a:r>
              <a:rPr lang="en-US" sz="2000" dirty="0" smtClean="0"/>
              <a:t>Prevent supporting failed banks</a:t>
            </a:r>
          </a:p>
          <a:p>
            <a:r>
              <a:rPr lang="en-US" sz="2400" dirty="0" smtClean="0"/>
              <a:t>Measureable objective: </a:t>
            </a:r>
            <a:r>
              <a:rPr lang="en-US" sz="2400" dirty="0" smtClean="0"/>
              <a:t>speedy payout </a:t>
            </a:r>
            <a:endParaRPr lang="en-US" sz="2400" dirty="0" smtClean="0"/>
          </a:p>
          <a:p>
            <a:pPr lvl="1"/>
            <a:r>
              <a:rPr lang="en-US" sz="2000" dirty="0" smtClean="0"/>
              <a:t>W</a:t>
            </a:r>
            <a:r>
              <a:rPr lang="en-US" sz="2000" dirty="0" smtClean="0"/>
              <a:t>ill  help identify appropriate resolution </a:t>
            </a:r>
            <a:r>
              <a:rPr lang="en-US" sz="2000" dirty="0" smtClean="0"/>
              <a:t>options</a:t>
            </a:r>
          </a:p>
          <a:p>
            <a:pPr lvl="1"/>
            <a:r>
              <a:rPr lang="en-US" sz="2000" dirty="0" smtClean="0"/>
              <a:t>Reduce </a:t>
            </a:r>
            <a:r>
              <a:rPr lang="en-US" sz="2000" dirty="0" smtClean="0"/>
              <a:t>tendency </a:t>
            </a:r>
            <a:r>
              <a:rPr lang="en-US" sz="2000" dirty="0" smtClean="0"/>
              <a:t>for forbearance</a:t>
            </a:r>
          </a:p>
          <a:p>
            <a:r>
              <a:rPr lang="en-US" sz="2400" dirty="0" smtClean="0"/>
              <a:t>Appropriate incentives: ability </a:t>
            </a:r>
            <a:r>
              <a:rPr lang="en-US" sz="2400" dirty="0" smtClean="0"/>
              <a:t>to “cost” resolution options</a:t>
            </a:r>
          </a:p>
          <a:p>
            <a:pPr lvl="1"/>
            <a:r>
              <a:rPr lang="en-US" sz="2000" dirty="0" smtClean="0"/>
              <a:t>Use of resources in resolution measured against payout option</a:t>
            </a:r>
          </a:p>
          <a:p>
            <a:pPr lvl="1"/>
            <a:endParaRPr lang="en-US" sz="2000" dirty="0" smtClean="0"/>
          </a:p>
          <a:p>
            <a:pPr>
              <a:buNone/>
            </a:pPr>
            <a:endParaRPr lang="en-US" dirty="0" smtClean="0"/>
          </a:p>
          <a:p>
            <a:endParaRPr lang="en-US" dirty="0" smtClean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739868" cy="97263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Future </a:t>
            </a:r>
            <a:r>
              <a:rPr lang="en-US" sz="3200" dirty="0" smtClean="0"/>
              <a:t>Directions</a:t>
            </a:r>
            <a:endParaRPr lang="en-US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sz="2800" dirty="0" smtClean="0">
                <a:solidFill>
                  <a:srgbClr val="C00000"/>
                </a:solidFill>
              </a:rPr>
              <a:t>Design implications for expanded resolution role</a:t>
            </a:r>
          </a:p>
          <a:p>
            <a:r>
              <a:rPr lang="en-US" sz="2400" dirty="0" smtClean="0"/>
              <a:t>Political consensus on importance of insolvency </a:t>
            </a:r>
          </a:p>
          <a:p>
            <a:r>
              <a:rPr lang="en-US" sz="2400" dirty="0" smtClean="0"/>
              <a:t>Legal and regulatory reforms</a:t>
            </a:r>
          </a:p>
          <a:p>
            <a:r>
              <a:rPr lang="en-US" sz="2400" dirty="0" smtClean="0"/>
              <a:t>Strengthening funding structures</a:t>
            </a:r>
          </a:p>
          <a:p>
            <a:pPr lvl="1"/>
            <a:r>
              <a:rPr lang="en-US" sz="2000" dirty="0" smtClean="0"/>
              <a:t>Must protect depositor funding</a:t>
            </a:r>
          </a:p>
          <a:p>
            <a:pPr lvl="1"/>
            <a:r>
              <a:rPr lang="en-US" sz="2000" dirty="0" smtClean="0"/>
              <a:t>Government support may be needed</a:t>
            </a:r>
          </a:p>
          <a:p>
            <a:r>
              <a:rPr lang="en-US" sz="2400" dirty="0" smtClean="0"/>
              <a:t>Better coordination within safety net</a:t>
            </a:r>
          </a:p>
          <a:p>
            <a:pPr lvl="1"/>
            <a:r>
              <a:rPr lang="en-US" sz="2000" dirty="0" smtClean="0"/>
              <a:t>Information sharing</a:t>
            </a:r>
          </a:p>
          <a:p>
            <a:pPr lvl="1"/>
            <a:r>
              <a:rPr lang="en-US" sz="2000" dirty="0" smtClean="0"/>
              <a:t>Coordinated diagnosis and viability assessment</a:t>
            </a:r>
          </a:p>
          <a:p>
            <a:pPr lvl="1"/>
            <a:r>
              <a:rPr lang="en-US" sz="2000" dirty="0" smtClean="0"/>
              <a:t>Agreed triggers</a:t>
            </a:r>
            <a:endParaRPr lang="en-US" sz="2000" dirty="0" smtClean="0"/>
          </a:p>
          <a:p>
            <a:r>
              <a:rPr lang="en-US" sz="2400" dirty="0" smtClean="0"/>
              <a:t>Staffing </a:t>
            </a:r>
            <a:r>
              <a:rPr lang="en-US" sz="2400" dirty="0" smtClean="0"/>
              <a:t>to meet expanded </a:t>
            </a:r>
            <a:r>
              <a:rPr lang="en-US" sz="2400" dirty="0" smtClean="0"/>
              <a:t>skills</a:t>
            </a:r>
          </a:p>
          <a:p>
            <a:pPr lvl="1"/>
            <a:r>
              <a:rPr lang="en-US" sz="1900" dirty="0" smtClean="0"/>
              <a:t>Use </a:t>
            </a:r>
            <a:r>
              <a:rPr lang="en-US" sz="1900" dirty="0" smtClean="0"/>
              <a:t>of existing resolution </a:t>
            </a:r>
            <a:r>
              <a:rPr lang="en-US" sz="1900" dirty="0" smtClean="0"/>
              <a:t>tools</a:t>
            </a:r>
          </a:p>
          <a:p>
            <a:pPr lvl="1"/>
            <a:r>
              <a:rPr lang="en-US" sz="2100" dirty="0" smtClean="0"/>
              <a:t>Resolution </a:t>
            </a:r>
            <a:r>
              <a:rPr lang="en-US" sz="2100" dirty="0" smtClean="0"/>
              <a:t>of NBFIs</a:t>
            </a:r>
          </a:p>
          <a:p>
            <a:r>
              <a:rPr lang="en-US" sz="2400" dirty="0" smtClean="0"/>
              <a:t>Rules and procedures for systemically important firms</a:t>
            </a:r>
            <a:endParaRPr lang="en-US" sz="2400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739868" cy="97263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2400" dirty="0" smtClean="0">
                <a:solidFill>
                  <a:srgbClr val="C00000"/>
                </a:solidFill>
              </a:rPr>
              <a:t>The changing role of </a:t>
            </a:r>
            <a:r>
              <a:rPr lang="en-US" sz="2400" dirty="0" smtClean="0">
                <a:solidFill>
                  <a:srgbClr val="C00000"/>
                </a:solidFill>
              </a:rPr>
              <a:t>deposit insurance:</a:t>
            </a:r>
            <a:endParaRPr lang="en-US" sz="2400" dirty="0" smtClean="0">
              <a:solidFill>
                <a:srgbClr val="C00000"/>
              </a:solidFill>
            </a:endParaRPr>
          </a:p>
          <a:p>
            <a:pPr marL="603504" lvl="2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r>
              <a:rPr lang="en-US" sz="1800" dirty="0" smtClean="0"/>
              <a:t>Financial stability a major policy objective for deposit insurance</a:t>
            </a:r>
          </a:p>
          <a:p>
            <a:pPr marL="603504" lvl="2" indent="-256032">
              <a:lnSpc>
                <a:spcPct val="90000"/>
              </a:lnSpc>
              <a:spcBef>
                <a:spcPts val="400"/>
              </a:spcBef>
              <a:buSzPct val="68000"/>
              <a:buFont typeface="Wingdings 3"/>
              <a:buChar char=""/>
            </a:pPr>
            <a:r>
              <a:rPr lang="en-US" sz="1800" dirty="0" smtClean="0"/>
              <a:t>High protection levels are unlikely to fall</a:t>
            </a:r>
          </a:p>
          <a:p>
            <a:pPr marL="603504" lvl="2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r>
              <a:rPr lang="en-US" sz="1800" dirty="0" smtClean="0"/>
              <a:t>Safety </a:t>
            </a:r>
            <a:r>
              <a:rPr lang="en-US" sz="1800" dirty="0" smtClean="0"/>
              <a:t>net participants will be more closely coordinate.</a:t>
            </a:r>
          </a:p>
          <a:p>
            <a:endParaRPr lang="en-US" sz="2000" dirty="0" smtClean="0"/>
          </a:p>
          <a:p>
            <a:pPr>
              <a:buNone/>
            </a:pPr>
            <a:r>
              <a:rPr lang="en-US" sz="2400" dirty="0" smtClean="0">
                <a:solidFill>
                  <a:srgbClr val="C00000"/>
                </a:solidFill>
              </a:rPr>
              <a:t>The </a:t>
            </a:r>
            <a:r>
              <a:rPr lang="en-US" sz="2400" dirty="0" smtClean="0">
                <a:solidFill>
                  <a:srgbClr val="C00000"/>
                </a:solidFill>
              </a:rPr>
              <a:t>design </a:t>
            </a:r>
            <a:r>
              <a:rPr lang="en-US" sz="2400" dirty="0" smtClean="0">
                <a:solidFill>
                  <a:srgbClr val="C00000"/>
                </a:solidFill>
              </a:rPr>
              <a:t>of deposit insurance systems is changing </a:t>
            </a:r>
          </a:p>
          <a:p>
            <a:pPr marL="603504" lvl="2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r>
              <a:rPr lang="en-US" sz="1800" dirty="0" smtClean="0"/>
              <a:t>Less concern about moral hazard from high coverage</a:t>
            </a:r>
          </a:p>
          <a:p>
            <a:pPr marL="603504" lvl="2" indent="-256032">
              <a:lnSpc>
                <a:spcPct val="90000"/>
              </a:lnSpc>
              <a:spcBef>
                <a:spcPts val="400"/>
              </a:spcBef>
              <a:buSzPct val="68000"/>
              <a:buFont typeface="Wingdings 3"/>
              <a:buChar char=""/>
            </a:pPr>
            <a:r>
              <a:rPr lang="en-US" sz="1800" dirty="0" smtClean="0"/>
              <a:t>The mandate of deposit insurance systems are expanding throughout </a:t>
            </a:r>
            <a:r>
              <a:rPr lang="en-US" sz="1800" dirty="0" smtClean="0"/>
              <a:t>world</a:t>
            </a:r>
          </a:p>
          <a:p>
            <a:pPr marL="1060704" lvl="3" indent="-256032">
              <a:lnSpc>
                <a:spcPct val="90000"/>
              </a:lnSpc>
              <a:spcBef>
                <a:spcPts val="400"/>
              </a:spcBef>
              <a:buSzPct val="68000"/>
              <a:buFont typeface="Wingdings 3"/>
              <a:buChar char=""/>
            </a:pPr>
            <a:r>
              <a:rPr lang="en-US" sz="1600" dirty="0" smtClean="0"/>
              <a:t>Financing</a:t>
            </a:r>
          </a:p>
          <a:p>
            <a:pPr marL="1060704" lvl="3" indent="-256032">
              <a:lnSpc>
                <a:spcPct val="90000"/>
              </a:lnSpc>
              <a:spcBef>
                <a:spcPts val="400"/>
              </a:spcBef>
              <a:buSzPct val="68000"/>
              <a:buFont typeface="Wingdings 3"/>
              <a:buChar char=""/>
            </a:pPr>
            <a:r>
              <a:rPr lang="en-US" sz="1600" dirty="0" smtClean="0"/>
              <a:t>Choosing restructuring options/least cost</a:t>
            </a:r>
            <a:endParaRPr lang="en-US" sz="1600" dirty="0" smtClean="0"/>
          </a:p>
          <a:p>
            <a:pPr marL="1060704" lvl="3" indent="-256032">
              <a:lnSpc>
                <a:spcPct val="90000"/>
              </a:lnSpc>
              <a:spcBef>
                <a:spcPts val="400"/>
              </a:spcBef>
              <a:buSzPct val="68000"/>
              <a:buFont typeface="Wingdings 3"/>
              <a:buChar char=""/>
            </a:pPr>
            <a:r>
              <a:rPr lang="en-US" sz="1600" dirty="0" smtClean="0"/>
              <a:t>Resolution </a:t>
            </a:r>
            <a:r>
              <a:rPr lang="en-US" sz="1600" dirty="0" smtClean="0"/>
              <a:t>options should be ranked by cost </a:t>
            </a:r>
          </a:p>
          <a:p>
            <a:pPr marL="603504" lvl="2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r>
              <a:rPr lang="en-US" sz="1800" dirty="0" smtClean="0"/>
              <a:t>Explicit treatment of “too-big-to fail” institutions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200" dirty="0" smtClean="0"/>
              <a:t>Conclusions and Policy Implications</a:t>
            </a: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739868" cy="97263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N" dirty="0" smtClean="0"/>
              <a:t>Outline</a:t>
            </a:r>
            <a:endParaRPr lang="en-IN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Evolving Safety Net After Crisis</a:t>
            </a:r>
            <a:endParaRPr lang="en-IN" dirty="0" smtClean="0"/>
          </a:p>
          <a:p>
            <a:r>
              <a:rPr lang="en-IN" dirty="0" smtClean="0"/>
              <a:t>Effective Insolvency Regimes</a:t>
            </a:r>
          </a:p>
          <a:p>
            <a:r>
              <a:rPr lang="en-IN" dirty="0" smtClean="0"/>
              <a:t>Institutional Framework for Resolution</a:t>
            </a:r>
          </a:p>
          <a:p>
            <a:r>
              <a:rPr lang="en-IN" dirty="0" smtClean="0"/>
              <a:t>Future for DIA</a:t>
            </a:r>
          </a:p>
          <a:p>
            <a:r>
              <a:rPr lang="en-IN" dirty="0" smtClean="0"/>
              <a:t>Conclusions and Policy Implications</a:t>
            </a:r>
            <a:endParaRPr lang="en-IN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739868" cy="97263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ln>
            <a:noFill/>
          </a:ln>
        </p:spPr>
        <p:txBody>
          <a:bodyPr>
            <a:normAutofit/>
          </a:bodyPr>
          <a:lstStyle/>
          <a:p>
            <a:pPr marL="365760" lvl="1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None/>
            </a:pPr>
            <a:r>
              <a:rPr lang="en-US" sz="25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The crisis brought several long term developments into focus</a:t>
            </a:r>
            <a:r>
              <a:rPr lang="en-US" sz="2400" dirty="0" smtClean="0">
                <a:solidFill>
                  <a:schemeClr val="tx1">
                    <a:lumMod val="95000"/>
                    <a:lumOff val="5000"/>
                  </a:schemeClr>
                </a:solidFill>
              </a:rPr>
              <a:t>:</a:t>
            </a:r>
          </a:p>
          <a:p>
            <a:pPr marL="365760" lvl="1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None/>
            </a:pPr>
            <a:endParaRPr lang="en-US" sz="2400" dirty="0" smtClean="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365760" lvl="1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r>
              <a:rPr lang="en-US" sz="2400" dirty="0" smtClean="0">
                <a:solidFill>
                  <a:srgbClr val="C00000"/>
                </a:solidFill>
              </a:rPr>
              <a:t>Financial stability is at the center </a:t>
            </a:r>
            <a:r>
              <a:rPr lang="en-US" sz="2400" dirty="0" smtClean="0">
                <a:solidFill>
                  <a:srgbClr val="C00000"/>
                </a:solidFill>
              </a:rPr>
              <a:t>of policy making</a:t>
            </a:r>
            <a:endParaRPr lang="en-US" sz="2400" dirty="0" smtClean="0">
              <a:solidFill>
                <a:srgbClr val="C00000"/>
              </a:solidFill>
            </a:endParaRPr>
          </a:p>
          <a:p>
            <a:pPr marL="603504" lvl="2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r>
              <a:rPr lang="en-US" sz="2000" dirty="0" smtClean="0"/>
              <a:t>Depositor protection </a:t>
            </a:r>
            <a:r>
              <a:rPr lang="en-US" sz="2000" dirty="0" smtClean="0"/>
              <a:t>is now sharply higher and will remain so</a:t>
            </a:r>
            <a:endParaRPr lang="en-US" sz="2000" dirty="0" smtClean="0"/>
          </a:p>
          <a:p>
            <a:pPr marL="603504" lvl="2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r>
              <a:rPr lang="en-US" sz="2000" dirty="0" smtClean="0"/>
              <a:t>Risk mitigation responsibility of expanded and strengthened safety net</a:t>
            </a:r>
          </a:p>
          <a:p>
            <a:pPr marL="365760" lvl="1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None/>
            </a:pPr>
            <a:endParaRPr lang="en-US" sz="2400" dirty="0" smtClean="0"/>
          </a:p>
          <a:p>
            <a:pPr marL="365760" lvl="1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r>
              <a:rPr lang="en-US" sz="2400" dirty="0" smtClean="0">
                <a:solidFill>
                  <a:srgbClr val="C00000"/>
                </a:solidFill>
              </a:rPr>
              <a:t>The three </a:t>
            </a:r>
            <a:r>
              <a:rPr lang="en-US" sz="2400" dirty="0" smtClean="0">
                <a:solidFill>
                  <a:srgbClr val="C00000"/>
                </a:solidFill>
              </a:rPr>
              <a:t>safety net </a:t>
            </a:r>
            <a:r>
              <a:rPr lang="en-US" sz="2400" dirty="0" smtClean="0">
                <a:solidFill>
                  <a:srgbClr val="C00000"/>
                </a:solidFill>
              </a:rPr>
              <a:t>functions must be better integrated</a:t>
            </a:r>
            <a:endParaRPr lang="en-US" sz="2400" dirty="0" smtClean="0">
              <a:solidFill>
                <a:srgbClr val="C00000"/>
              </a:solidFill>
            </a:endParaRPr>
          </a:p>
          <a:p>
            <a:pPr marL="603504" lvl="2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r>
              <a:rPr lang="en-US" sz="2000" dirty="0" smtClean="0"/>
              <a:t>Supervision, depositor protection, problem bank resolution</a:t>
            </a:r>
          </a:p>
          <a:p>
            <a:pPr marL="603504" lvl="2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r>
              <a:rPr lang="en-US" sz="2000" dirty="0" smtClean="0"/>
              <a:t>Less distinction between stable and crisis </a:t>
            </a:r>
            <a:r>
              <a:rPr lang="en-US" sz="2000" dirty="0" smtClean="0"/>
              <a:t>policies</a:t>
            </a:r>
          </a:p>
          <a:p>
            <a:pPr marL="603504" lvl="2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endParaRPr lang="en-US" sz="2000" dirty="0" smtClean="0">
              <a:solidFill>
                <a:srgbClr val="C00000"/>
              </a:solidFill>
            </a:endParaRPr>
          </a:p>
          <a:p>
            <a:pPr marL="203454" lvl="1" indent="-256032">
              <a:lnSpc>
                <a:spcPct val="90000"/>
              </a:lnSpc>
              <a:spcBef>
                <a:spcPts val="400"/>
              </a:spcBef>
              <a:buSzPct val="68000"/>
              <a:buFont typeface="Wingdings 3"/>
              <a:buChar char=""/>
            </a:pPr>
            <a:r>
              <a:rPr lang="en-US" sz="2400" dirty="0" smtClean="0">
                <a:solidFill>
                  <a:srgbClr val="C00000"/>
                </a:solidFill>
              </a:rPr>
              <a:t>The role of deposit insurance in that safety net is changing</a:t>
            </a:r>
          </a:p>
          <a:p>
            <a:pPr marL="365760" lvl="1" indent="-256032">
              <a:lnSpc>
                <a:spcPct val="90000"/>
              </a:lnSpc>
              <a:spcBef>
                <a:spcPts val="400"/>
              </a:spcBef>
              <a:buClrTx/>
              <a:buSzPct val="68000"/>
              <a:buFont typeface="Wingdings 3"/>
              <a:buChar char=""/>
            </a:pPr>
            <a:endParaRPr lang="en-US" sz="2400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z="3200" dirty="0" smtClean="0"/>
              <a:t>Evolving Safety Net After Crisis</a:t>
            </a:r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739868" cy="97263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IN" sz="3200" dirty="0" smtClean="0"/>
              <a:t>Effective Insolvency Regimes</a:t>
            </a:r>
            <a:endParaRPr lang="en-IN" sz="32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IN" sz="2700" dirty="0" smtClean="0">
                <a:solidFill>
                  <a:schemeClr val="bg2">
                    <a:lumMod val="10000"/>
                  </a:schemeClr>
                </a:solidFill>
              </a:rPr>
              <a:t>E</a:t>
            </a:r>
            <a:r>
              <a:rPr lang="en-IN" sz="2700" dirty="0" smtClean="0">
                <a:solidFill>
                  <a:schemeClr val="bg2">
                    <a:lumMod val="10000"/>
                  </a:schemeClr>
                </a:solidFill>
              </a:rPr>
              <a:t>ffective insolvency regime critical to financial stability</a:t>
            </a:r>
          </a:p>
          <a:p>
            <a:pPr>
              <a:buNone/>
            </a:pPr>
            <a:endParaRPr lang="en-IN" sz="2400" dirty="0" smtClean="0">
              <a:solidFill>
                <a:srgbClr val="C00000"/>
              </a:solidFill>
            </a:endParaRPr>
          </a:p>
          <a:p>
            <a:pPr>
              <a:buNone/>
            </a:pPr>
            <a:r>
              <a:rPr lang="en-IN" sz="2600" dirty="0" smtClean="0">
                <a:solidFill>
                  <a:srgbClr val="C00000"/>
                </a:solidFill>
              </a:rPr>
              <a:t>Critical </a:t>
            </a:r>
            <a:r>
              <a:rPr lang="en-IN" sz="2600" dirty="0" smtClean="0">
                <a:solidFill>
                  <a:srgbClr val="C00000"/>
                </a:solidFill>
              </a:rPr>
              <a:t>elements of effective insolvency</a:t>
            </a:r>
          </a:p>
          <a:p>
            <a:r>
              <a:rPr lang="en-IN" sz="2000" dirty="0" smtClean="0"/>
              <a:t>Early intervention before insolvency</a:t>
            </a:r>
          </a:p>
          <a:p>
            <a:r>
              <a:rPr lang="en-IN" sz="2000" dirty="0" smtClean="0"/>
              <a:t>Speed of intervention/resolution</a:t>
            </a:r>
          </a:p>
          <a:p>
            <a:r>
              <a:rPr lang="en-GB" sz="2000" dirty="0" smtClean="0"/>
              <a:t>Ability to </a:t>
            </a:r>
            <a:r>
              <a:rPr lang="en-GB" sz="2000" dirty="0" smtClean="0"/>
              <a:t>transfer or </a:t>
            </a:r>
            <a:r>
              <a:rPr lang="en-GB" sz="2000" dirty="0" smtClean="0"/>
              <a:t>merger a </a:t>
            </a:r>
            <a:r>
              <a:rPr lang="en-GB" sz="2000" dirty="0" smtClean="0"/>
              <a:t>banks’ </a:t>
            </a:r>
            <a:r>
              <a:rPr lang="en-GB" sz="2000" dirty="0" smtClean="0"/>
              <a:t>operations </a:t>
            </a:r>
            <a:endParaRPr lang="en-IN" sz="2000" dirty="0" smtClean="0"/>
          </a:p>
          <a:p>
            <a:r>
              <a:rPr lang="en-IN" sz="2000" dirty="0" smtClean="0"/>
              <a:t>Effective write-down of shareholders</a:t>
            </a:r>
          </a:p>
          <a:p>
            <a:r>
              <a:rPr lang="en-IN" sz="2000" dirty="0" smtClean="0"/>
              <a:t>Protection of on-going business</a:t>
            </a:r>
          </a:p>
          <a:p>
            <a:endParaRPr lang="en-IN" sz="2600" dirty="0" smtClean="0"/>
          </a:p>
          <a:p>
            <a:pPr>
              <a:buNone/>
            </a:pPr>
            <a:r>
              <a:rPr lang="en-IN" sz="2600" dirty="0" smtClean="0">
                <a:solidFill>
                  <a:srgbClr val="C00000"/>
                </a:solidFill>
              </a:rPr>
              <a:t>Benefits of a special bank bankruptcy regime</a:t>
            </a:r>
          </a:p>
          <a:p>
            <a:endParaRPr lang="en-IN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739868" cy="97263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81000" y="1295400"/>
            <a:ext cx="8229600" cy="4525963"/>
          </a:xfrm>
        </p:spPr>
        <p:txBody>
          <a:bodyPr>
            <a:normAutofit fontScale="62500" lnSpcReduction="20000"/>
          </a:bodyPr>
          <a:lstStyle/>
          <a:p>
            <a:pPr>
              <a:buNone/>
            </a:pPr>
            <a:r>
              <a:rPr lang="en-US" sz="3800" dirty="0" smtClean="0">
                <a:solidFill>
                  <a:srgbClr val="C00000"/>
                </a:solidFill>
              </a:rPr>
              <a:t>Resolution of small and medium sized </a:t>
            </a:r>
            <a:r>
              <a:rPr lang="en-US" sz="3800" dirty="0" smtClean="0">
                <a:solidFill>
                  <a:srgbClr val="C00000"/>
                </a:solidFill>
              </a:rPr>
              <a:t>banks</a:t>
            </a:r>
            <a:endParaRPr lang="en-US" sz="3800" dirty="0" smtClean="0">
              <a:solidFill>
                <a:srgbClr val="C00000"/>
              </a:solidFill>
            </a:endParaRPr>
          </a:p>
          <a:p>
            <a:r>
              <a:rPr lang="en-US" sz="3400" dirty="0" smtClean="0">
                <a:solidFill>
                  <a:schemeClr val="bg2">
                    <a:lumMod val="10000"/>
                  </a:schemeClr>
                </a:solidFill>
              </a:rPr>
              <a:t>Ensure adequate and similar tool kit</a:t>
            </a:r>
          </a:p>
          <a:p>
            <a:pPr lvl="1"/>
            <a:r>
              <a:rPr lang="en-US" sz="2300" dirty="0" smtClean="0"/>
              <a:t>P&amp;A</a:t>
            </a:r>
          </a:p>
          <a:p>
            <a:pPr lvl="1"/>
            <a:r>
              <a:rPr lang="en-US" sz="2300" dirty="0" smtClean="0"/>
              <a:t>Bridge </a:t>
            </a:r>
            <a:r>
              <a:rPr lang="en-US" sz="2300" dirty="0" smtClean="0"/>
              <a:t>bank</a:t>
            </a:r>
          </a:p>
          <a:p>
            <a:pPr lvl="1"/>
            <a:r>
              <a:rPr lang="en-US" sz="2300" dirty="0" smtClean="0"/>
              <a:t>Nationalization </a:t>
            </a:r>
            <a:r>
              <a:rPr lang="en-US" sz="2300" dirty="0" smtClean="0"/>
              <a:t>as last </a:t>
            </a:r>
            <a:r>
              <a:rPr lang="en-US" sz="2300" dirty="0" smtClean="0"/>
              <a:t>resort</a:t>
            </a:r>
          </a:p>
          <a:p>
            <a:r>
              <a:rPr lang="en-US" sz="3400" dirty="0" smtClean="0">
                <a:solidFill>
                  <a:schemeClr val="bg2">
                    <a:lumMod val="10000"/>
                  </a:schemeClr>
                </a:solidFill>
              </a:rPr>
              <a:t>Ensure shareholders can be written </a:t>
            </a:r>
            <a:r>
              <a:rPr lang="en-US" sz="3400" dirty="0" smtClean="0">
                <a:solidFill>
                  <a:schemeClr val="bg2">
                    <a:lumMod val="10000"/>
                  </a:schemeClr>
                </a:solidFill>
              </a:rPr>
              <a:t>down</a:t>
            </a:r>
          </a:p>
          <a:p>
            <a:pPr>
              <a:buNone/>
            </a:pPr>
            <a:endParaRPr lang="en-US" sz="3000" dirty="0" smtClean="0"/>
          </a:p>
          <a:p>
            <a:pPr>
              <a:buNone/>
            </a:pPr>
            <a:r>
              <a:rPr lang="en-US" sz="3800" dirty="0" smtClean="0">
                <a:solidFill>
                  <a:srgbClr val="C00000"/>
                </a:solidFill>
              </a:rPr>
              <a:t>Resolution </a:t>
            </a:r>
            <a:r>
              <a:rPr lang="en-US" sz="3800" dirty="0" smtClean="0">
                <a:solidFill>
                  <a:srgbClr val="C00000"/>
                </a:solidFill>
              </a:rPr>
              <a:t>of systemically important </a:t>
            </a:r>
            <a:r>
              <a:rPr lang="en-US" sz="3800" dirty="0" smtClean="0">
                <a:solidFill>
                  <a:srgbClr val="C00000"/>
                </a:solidFill>
              </a:rPr>
              <a:t>institutions</a:t>
            </a:r>
          </a:p>
          <a:p>
            <a:r>
              <a:rPr lang="en-US" sz="3400" dirty="0" smtClean="0">
                <a:solidFill>
                  <a:schemeClr val="bg2">
                    <a:lumMod val="10000"/>
                  </a:schemeClr>
                </a:solidFill>
              </a:rPr>
              <a:t>Prepare SIFIs for failure</a:t>
            </a:r>
          </a:p>
          <a:p>
            <a:pPr lvl="1"/>
            <a:r>
              <a:rPr lang="en-US" sz="2100" dirty="0" smtClean="0"/>
              <a:t>Contingent capital—bail in creditors</a:t>
            </a:r>
          </a:p>
          <a:p>
            <a:pPr lvl="1"/>
            <a:r>
              <a:rPr lang="en-US" sz="2100" dirty="0" smtClean="0"/>
              <a:t>Living wills</a:t>
            </a:r>
          </a:p>
          <a:p>
            <a:r>
              <a:rPr lang="en-US" sz="3400" dirty="0" smtClean="0">
                <a:solidFill>
                  <a:schemeClr val="bg2">
                    <a:lumMod val="10000"/>
                  </a:schemeClr>
                </a:solidFill>
              </a:rPr>
              <a:t>Difficulties of </a:t>
            </a:r>
            <a:r>
              <a:rPr lang="en-US" sz="3400" dirty="0" smtClean="0">
                <a:solidFill>
                  <a:schemeClr val="bg2">
                    <a:lumMod val="10000"/>
                  </a:schemeClr>
                </a:solidFill>
              </a:rPr>
              <a:t>resolving </a:t>
            </a:r>
            <a:r>
              <a:rPr lang="en-US" sz="3400" dirty="0" smtClean="0">
                <a:solidFill>
                  <a:schemeClr val="bg2">
                    <a:lumMod val="10000"/>
                  </a:schemeClr>
                </a:solidFill>
              </a:rPr>
              <a:t>NBFI</a:t>
            </a:r>
          </a:p>
          <a:p>
            <a:r>
              <a:rPr lang="en-US" sz="3400" dirty="0" smtClean="0">
                <a:solidFill>
                  <a:schemeClr val="bg2">
                    <a:lumMod val="10000"/>
                  </a:schemeClr>
                </a:solidFill>
              </a:rPr>
              <a:t>Special cross border resolution issues</a:t>
            </a:r>
          </a:p>
          <a:p>
            <a:pPr lvl="1"/>
            <a:r>
              <a:rPr lang="en-US" sz="2100" dirty="0" smtClean="0"/>
              <a:t>Ring fencing verses universality</a:t>
            </a:r>
          </a:p>
          <a:p>
            <a:pPr lvl="1"/>
            <a:r>
              <a:rPr lang="en-US" sz="2100" dirty="0" smtClean="0"/>
              <a:t>Need for coordination</a:t>
            </a:r>
          </a:p>
          <a:p>
            <a:pPr lvl="1"/>
            <a:r>
              <a:rPr lang="en-US" sz="2100" dirty="0" smtClean="0"/>
              <a:t>Different insolvency triggers</a:t>
            </a:r>
          </a:p>
          <a:p>
            <a:pPr>
              <a:buNone/>
            </a:pPr>
            <a:endParaRPr lang="en-US" sz="2800" dirty="0" smtClean="0">
              <a:solidFill>
                <a:srgbClr val="C00000"/>
              </a:solidFill>
            </a:endParaRPr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428596" y="214290"/>
            <a:ext cx="8229600" cy="1143000"/>
          </a:xfrm>
        </p:spPr>
        <p:txBody>
          <a:bodyPr>
            <a:normAutofit/>
          </a:bodyPr>
          <a:lstStyle/>
          <a:p>
            <a:r>
              <a:rPr lang="en-US" sz="3600" dirty="0" smtClean="0">
                <a:solidFill>
                  <a:srgbClr val="232323"/>
                </a:solidFill>
              </a:rPr>
              <a:t>Effective Insolvency Regimes</a:t>
            </a: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739868" cy="97263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39784"/>
          </a:xfrm>
        </p:spPr>
        <p:txBody>
          <a:bodyPr>
            <a:normAutofit/>
          </a:bodyPr>
          <a:lstStyle/>
          <a:p>
            <a:r>
              <a:rPr lang="en-IN" sz="3200" dirty="0" smtClean="0"/>
              <a:t>Institutional Framework for Resolution</a:t>
            </a:r>
            <a:endParaRPr lang="en-IN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sz="2600" dirty="0" smtClean="0">
                <a:solidFill>
                  <a:srgbClr val="C00000"/>
                </a:solidFill>
              </a:rPr>
              <a:t>Before crisis: agnostic </a:t>
            </a:r>
            <a:r>
              <a:rPr lang="en-US" sz="2600" dirty="0" smtClean="0">
                <a:solidFill>
                  <a:srgbClr val="C00000"/>
                </a:solidFill>
              </a:rPr>
              <a:t>on effective institutional framework</a:t>
            </a:r>
          </a:p>
          <a:p>
            <a:r>
              <a:rPr lang="en-US" sz="2000" dirty="0" smtClean="0"/>
              <a:t>Policy makers were unsure which agency was best to decide on options</a:t>
            </a:r>
          </a:p>
          <a:p>
            <a:r>
              <a:rPr lang="en-US" sz="2000" dirty="0" smtClean="0"/>
              <a:t>Different </a:t>
            </a:r>
            <a:r>
              <a:rPr lang="en-US" sz="2000" dirty="0" smtClean="0"/>
              <a:t>responsibilities of safety net agencies </a:t>
            </a:r>
          </a:p>
          <a:p>
            <a:r>
              <a:rPr lang="en-US" sz="2000" dirty="0" smtClean="0"/>
              <a:t>Role of deposit insurer varied widely across </a:t>
            </a:r>
            <a:r>
              <a:rPr lang="en-US" sz="2000" dirty="0" smtClean="0"/>
              <a:t>jurisdictions</a:t>
            </a:r>
          </a:p>
          <a:p>
            <a:endParaRPr lang="en-US" sz="2000" dirty="0" smtClean="0">
              <a:solidFill>
                <a:schemeClr val="accent4">
                  <a:lumMod val="50000"/>
                </a:schemeClr>
              </a:solidFill>
            </a:endParaRPr>
          </a:p>
          <a:p>
            <a:pPr>
              <a:buNone/>
            </a:pPr>
            <a:r>
              <a:rPr lang="en-US" sz="2600" dirty="0" smtClean="0">
                <a:solidFill>
                  <a:srgbClr val="C00000"/>
                </a:solidFill>
              </a:rPr>
              <a:t>After the crisis: </a:t>
            </a:r>
            <a:r>
              <a:rPr lang="en-US" sz="2600" dirty="0" smtClean="0">
                <a:solidFill>
                  <a:srgbClr val="C00000"/>
                </a:solidFill>
              </a:rPr>
              <a:t>some consensus about role deposit insurers</a:t>
            </a:r>
          </a:p>
          <a:p>
            <a:r>
              <a:rPr lang="en-US" sz="2000" dirty="0" smtClean="0"/>
              <a:t>Deposit insurer given expanding role in case of small and medium banks</a:t>
            </a:r>
          </a:p>
          <a:p>
            <a:pPr lvl="1"/>
            <a:r>
              <a:rPr lang="en-US" sz="1700" dirty="0" smtClean="0"/>
              <a:t>Use of deposit insurance financing  generated few objections </a:t>
            </a:r>
          </a:p>
          <a:p>
            <a:pPr lvl="1"/>
            <a:r>
              <a:rPr lang="en-US" sz="1700" dirty="0" smtClean="0"/>
              <a:t>Deposit insurer has more appropriate incentives for deciding resolution options</a:t>
            </a:r>
          </a:p>
          <a:p>
            <a:pPr lvl="1"/>
            <a:r>
              <a:rPr lang="en-US" sz="1700" dirty="0" smtClean="0"/>
              <a:t>Some jurisdictions considering expanded powers </a:t>
            </a:r>
          </a:p>
          <a:p>
            <a:pPr lvl="1"/>
            <a:endParaRPr lang="en-US" sz="1700" dirty="0" smtClean="0"/>
          </a:p>
          <a:p>
            <a:r>
              <a:rPr lang="en-US" sz="2000" dirty="0" smtClean="0"/>
              <a:t>Safety net partners collaborate to address systemically important firms</a:t>
            </a:r>
          </a:p>
          <a:p>
            <a:pPr lvl="1"/>
            <a:r>
              <a:rPr lang="en-US" sz="1600" dirty="0" smtClean="0"/>
              <a:t>Macro-prudential or systemic oversight joint safety net </a:t>
            </a:r>
          </a:p>
          <a:p>
            <a:endParaRPr lang="en-US" sz="2000" dirty="0" smtClean="0"/>
          </a:p>
          <a:p>
            <a:pPr>
              <a:buNone/>
            </a:pPr>
            <a:endParaRPr lang="en-US" sz="2400" dirty="0" smtClean="0">
              <a:solidFill>
                <a:schemeClr val="accent4">
                  <a:lumMod val="50000"/>
                </a:schemeClr>
              </a:solidFill>
            </a:endParaRPr>
          </a:p>
          <a:p>
            <a:pPr>
              <a:buNone/>
            </a:pPr>
            <a:endParaRPr lang="en-US" sz="2100" dirty="0" smtClean="0">
              <a:solidFill>
                <a:schemeClr val="accent4">
                  <a:lumMod val="50000"/>
                </a:schemeClr>
              </a:solidFill>
            </a:endParaRPr>
          </a:p>
          <a:p>
            <a:pPr>
              <a:buNone/>
            </a:pPr>
            <a:endParaRPr lang="en-US" sz="2400" dirty="0" smtClean="0">
              <a:solidFill>
                <a:schemeClr val="accent4">
                  <a:lumMod val="50000"/>
                </a:schemeClr>
              </a:solidFill>
            </a:endParaRP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0" y="0"/>
            <a:ext cx="739868" cy="97263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IN" sz="3200" dirty="0" smtClean="0"/>
              <a:t>Institutional Framework for Resolution</a:t>
            </a:r>
            <a:endParaRPr lang="en-US" sz="3200" dirty="0"/>
          </a:p>
        </p:txBody>
      </p:sp>
      <p:pic>
        <p:nvPicPr>
          <p:cNvPr id="4" name="Content Placeholder 3"/>
          <p:cNvPicPr>
            <a:picLocks noGrp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423587" y="1820091"/>
            <a:ext cx="4296825" cy="408618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5" name="Picture 4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0" y="0"/>
            <a:ext cx="739868" cy="97263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IN" sz="3200" dirty="0" smtClean="0"/>
              <a:t>Institutional Framework for Resolution</a:t>
            </a:r>
            <a:endParaRPr lang="en-IN" sz="36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IN" sz="2800" dirty="0" smtClean="0">
                <a:solidFill>
                  <a:srgbClr val="C00000"/>
                </a:solidFill>
              </a:rPr>
              <a:t>Expanded mandate</a:t>
            </a:r>
            <a:endParaRPr lang="en-IN" sz="2800" dirty="0" smtClean="0">
              <a:solidFill>
                <a:srgbClr val="C00000"/>
              </a:solidFill>
            </a:endParaRPr>
          </a:p>
          <a:p>
            <a:r>
              <a:rPr lang="en-IN" sz="2800" dirty="0" smtClean="0"/>
              <a:t>Expanded role </a:t>
            </a:r>
            <a:r>
              <a:rPr lang="en-IN" sz="2800" dirty="0" smtClean="0"/>
              <a:t>in </a:t>
            </a:r>
            <a:r>
              <a:rPr lang="en-IN" sz="2800" dirty="0" smtClean="0"/>
              <a:t>countries most </a:t>
            </a:r>
            <a:r>
              <a:rPr lang="en-IN" sz="2800" dirty="0" smtClean="0"/>
              <a:t>affected by crisis</a:t>
            </a:r>
            <a:endParaRPr lang="en-IN" sz="2800" dirty="0" smtClean="0"/>
          </a:p>
          <a:p>
            <a:r>
              <a:rPr lang="en-IN" sz="2800" dirty="0" smtClean="0"/>
              <a:t>Emergency measures adopted:</a:t>
            </a:r>
          </a:p>
          <a:p>
            <a:pPr lvl="1"/>
            <a:r>
              <a:rPr lang="en-IN" sz="2400" dirty="0" smtClean="0"/>
              <a:t>Providing guarantees and liquidity support by DIS</a:t>
            </a:r>
          </a:p>
          <a:p>
            <a:pPr lvl="2"/>
            <a:r>
              <a:rPr lang="en-IN" sz="2000" dirty="0" smtClean="0"/>
              <a:t>Jurisdictions </a:t>
            </a:r>
            <a:r>
              <a:rPr lang="en-IN" sz="2000" dirty="0" smtClean="0"/>
              <a:t>turned to DIA </a:t>
            </a:r>
            <a:r>
              <a:rPr lang="en-IN" sz="2000" dirty="0" smtClean="0"/>
              <a:t>for funding</a:t>
            </a:r>
            <a:endParaRPr lang="en-IN" sz="2000" dirty="0" smtClean="0"/>
          </a:p>
          <a:p>
            <a:pPr lvl="2"/>
            <a:r>
              <a:rPr lang="en-IN" sz="2000" dirty="0" smtClean="0"/>
              <a:t>Expansion of authority to provide liquidity, </a:t>
            </a:r>
            <a:r>
              <a:rPr lang="en-IN" sz="2000" dirty="0" smtClean="0"/>
              <a:t>restructure</a:t>
            </a:r>
          </a:p>
          <a:p>
            <a:pPr lvl="2"/>
            <a:r>
              <a:rPr lang="en-IN" sz="2000" dirty="0" smtClean="0"/>
              <a:t>Brazil, Germany, Netherlands</a:t>
            </a:r>
          </a:p>
          <a:p>
            <a:pPr lvl="1"/>
            <a:r>
              <a:rPr lang="en-IN" sz="2400" dirty="0" smtClean="0"/>
              <a:t>Limited expansion into resolution </a:t>
            </a:r>
            <a:endParaRPr lang="en-IN" dirty="0" smtClean="0"/>
          </a:p>
          <a:p>
            <a:pPr lvl="1">
              <a:buNone/>
            </a:pPr>
            <a:endParaRPr lang="en-IN" sz="2400" dirty="0" smtClean="0"/>
          </a:p>
          <a:p>
            <a:pPr lvl="1">
              <a:buNone/>
            </a:pPr>
            <a:endParaRPr lang="en-IN" sz="2400" dirty="0" smtClean="0"/>
          </a:p>
          <a:p>
            <a:endParaRPr lang="en-IN" dirty="0" smtClean="0"/>
          </a:p>
          <a:p>
            <a:endParaRPr lang="en-IN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0" y="0"/>
            <a:ext cx="739868" cy="972636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186766" cy="654032"/>
          </a:xfrm>
        </p:spPr>
        <p:txBody>
          <a:bodyPr>
            <a:normAutofit/>
          </a:bodyPr>
          <a:lstStyle/>
          <a:p>
            <a:r>
              <a:rPr lang="en-US" sz="2800" dirty="0" smtClean="0"/>
              <a:t>Institutional Framework for Resolution</a:t>
            </a:r>
            <a:endParaRPr lang="en-US" sz="2800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 </a:t>
            </a:r>
            <a:endParaRPr lang="en-US" dirty="0"/>
          </a:p>
        </p:txBody>
      </p:sp>
      <p:pic>
        <p:nvPicPr>
          <p:cNvPr id="6" name="Picture 5"/>
          <p:cNvPicPr/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571736" y="857232"/>
            <a:ext cx="4214842" cy="600076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1399</TotalTime>
  <Words>594</Words>
  <Application>Microsoft Office PowerPoint</Application>
  <PresentationFormat>On-screen Show (4:3)</PresentationFormat>
  <Paragraphs>120</Paragraphs>
  <Slides>12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 Global Practices in Bank Resolution  David S. Hoelscher</vt:lpstr>
      <vt:lpstr>Outline</vt:lpstr>
      <vt:lpstr>Evolving Safety Net After Crisis</vt:lpstr>
      <vt:lpstr>Effective Insolvency Regimes</vt:lpstr>
      <vt:lpstr>Effective Insolvency Regimes</vt:lpstr>
      <vt:lpstr>Institutional Framework for Resolution</vt:lpstr>
      <vt:lpstr>Institutional Framework for Resolution</vt:lpstr>
      <vt:lpstr>Institutional Framework for Resolution</vt:lpstr>
      <vt:lpstr>Institutional Framework for Resolution</vt:lpstr>
      <vt:lpstr>Future Directions</vt:lpstr>
      <vt:lpstr>Future Directions</vt:lpstr>
      <vt:lpstr>Conclusions and Policy Implications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khajra</dc:creator>
  <cp:lastModifiedBy>dhoelscher</cp:lastModifiedBy>
  <cp:revision>86</cp:revision>
  <dcterms:created xsi:type="dcterms:W3CDTF">2011-10-19T09:13:47Z</dcterms:created>
  <dcterms:modified xsi:type="dcterms:W3CDTF">2011-11-08T02:07:34Z</dcterms:modified>
</cp:coreProperties>
</file>