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797675" cy="9926638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66"/>
    <a:srgbClr val="0000FF"/>
    <a:srgbClr val="0066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45" d="100"/>
          <a:sy n="45" d="100"/>
        </p:scale>
        <p:origin x="-588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png>
</file>

<file path=ppt/media/image2.pn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9F084F-6007-4A8C-9061-92B8255F777E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DF9C35-4052-401B-8DA2-777F4F4C93C5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63471F-11F2-4520-92F7-30C91BF4F411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1FAE3B-D962-4B0E-9F2E-0923F13192D5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4E0B96-E3C3-4B4D-8688-9190C31B3D0A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81F48-FF34-45AA-B165-8D7F6CC8D216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5C3211-791B-46BE-9D98-DED3A9BF9878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F73C7D-DF51-428B-88E7-15C1097044DE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8220C5-8F90-4B52-ACB1-6FEF117DA286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6944B0-75F1-4CB3-BE1C-D9A455BF70D7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8B70585-8F2F-4FFB-8ED8-AB48FCCA6674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3D2BE94-AAAE-4CBD-A460-5721DCECA96A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8F2AB77-A774-4575-BCF6-F7CEFA68E28E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B74943-A5F3-41CC-ABA3-92357C79CDF0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6FBBACF-55BD-4DC6-AC79-BEC4F001BC92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487464-D6ED-47A3-9143-EF329BC0EE09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C928541-A72E-4E84-B285-21F39D309B68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98EEAE-9D86-4EE3-936D-8BD208824F9D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777585-BCF3-4D13-AD54-E2A939E27A30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9E0AD8A-4489-4130-B9D2-4C55D42C5C48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N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IN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F41427-8E42-4DAA-BA73-31AF51AAE6F9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CCAA46-2E9C-4319-8920-E68D84695FDB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IN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N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072F3F0C-B3FE-41AC-8C8F-773FDAA3A217}" type="datetimeFigureOut">
              <a:rPr lang="en-US"/>
              <a:pPr>
                <a:defRPr/>
              </a:pPr>
              <a:t>10/21/2011</a:t>
            </a:fld>
            <a:endParaRPr lang="en-IN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IN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86C1A452-E51E-40C5-A6CF-BF97F04175D9}" type="slidenum">
              <a:rPr lang="en-IN"/>
              <a:pPr>
                <a:defRPr/>
              </a:pPr>
              <a:t>‹#›</a:t>
            </a:fld>
            <a:endParaRPr lang="en-IN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3" name="Title 1"/>
          <p:cNvSpPr>
            <a:spLocks noGrp="1"/>
          </p:cNvSpPr>
          <p:nvPr>
            <p:ph type="ctrTitle"/>
          </p:nvPr>
        </p:nvSpPr>
        <p:spPr>
          <a:xfrm>
            <a:off x="785813" y="1052513"/>
            <a:ext cx="7772400" cy="2520950"/>
          </a:xfrm>
        </p:spPr>
        <p:txBody>
          <a:bodyPr/>
          <a:lstStyle/>
          <a:p>
            <a:pPr algn="l"/>
            <a:r>
              <a:rPr lang="en-GB" sz="1600" b="1" smtClean="0">
                <a:solidFill>
                  <a:srgbClr val="000066"/>
                </a:solidFill>
              </a:rPr>
              <a:t/>
            </a:r>
            <a:br>
              <a:rPr lang="en-GB" sz="1600" b="1" smtClean="0">
                <a:solidFill>
                  <a:srgbClr val="000066"/>
                </a:solidFill>
              </a:rPr>
            </a:br>
            <a:r>
              <a:rPr lang="en-GB" sz="3200" smtClean="0">
                <a:solidFill>
                  <a:srgbClr val="000066"/>
                </a:solidFill>
              </a:rPr>
              <a:t>Alex Kuczynski, Director of Corporate Affairs</a:t>
            </a:r>
            <a:br>
              <a:rPr lang="en-GB" sz="3200" smtClean="0">
                <a:solidFill>
                  <a:srgbClr val="000066"/>
                </a:solidFill>
              </a:rPr>
            </a:br>
            <a:r>
              <a:rPr lang="en-GB" sz="3200" smtClean="0">
                <a:solidFill>
                  <a:srgbClr val="000066"/>
                </a:solidFill>
              </a:rPr>
              <a:t>Financial Services Compensation Scheme, UK</a:t>
            </a:r>
            <a:endParaRPr lang="en-IN" sz="3200" smtClean="0">
              <a:solidFill>
                <a:srgbClr val="000066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28625" y="3429000"/>
            <a:ext cx="8215313" cy="1643063"/>
          </a:xfrm>
        </p:spPr>
        <p:txBody>
          <a:bodyPr rtlCol="0">
            <a:normAutofit fontScale="85000" lnSpcReduction="2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IN" b="1" dirty="0"/>
              <a:t>Role of Deposit Insurance in Bank Resolution Framework </a:t>
            </a:r>
            <a:r>
              <a:rPr lang="en-IN" b="1" dirty="0" smtClean="0"/>
              <a:t>– Lessons </a:t>
            </a:r>
            <a:r>
              <a:rPr lang="en-IN" b="1" dirty="0"/>
              <a:t>from the Financial Crisis</a:t>
            </a:r>
            <a:endParaRPr lang="en-IN" dirty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IN" b="1" dirty="0"/>
              <a:t>November 13-16, 2011 </a:t>
            </a:r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IN" b="1" dirty="0" smtClean="0"/>
              <a:t>JODHPUR</a:t>
            </a:r>
            <a:r>
              <a:rPr lang="en-IN" b="1" dirty="0"/>
              <a:t>, INDIA</a:t>
            </a:r>
            <a:endParaRPr lang="en-IN" dirty="0"/>
          </a:p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endParaRPr lang="en-IN" dirty="0"/>
          </a:p>
        </p:txBody>
      </p:sp>
      <p:pic>
        <p:nvPicPr>
          <p:cNvPr id="13315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4000500" y="5229225"/>
            <a:ext cx="1109663" cy="14589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3316" name="Picture 3" descr="IADI_4_ltr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000750" y="0"/>
            <a:ext cx="2651125" cy="101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3317" name="Picture 6"/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0" y="0"/>
            <a:ext cx="4575175" cy="99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sz="4000" b="1" smtClean="0">
                <a:solidFill>
                  <a:srgbClr val="000066"/>
                </a:solidFill>
              </a:rPr>
              <a:t>NEXT STEPS</a:t>
            </a:r>
            <a:endParaRPr lang="en-IN" sz="4000" b="1" smtClean="0">
              <a:solidFill>
                <a:srgbClr val="000066"/>
              </a:solidFill>
            </a:endParaRPr>
          </a:p>
        </p:txBody>
      </p:sp>
      <p:sp>
        <p:nvSpPr>
          <p:cNvPr id="23555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12875"/>
            <a:ext cx="8229600" cy="5257800"/>
          </a:xfrm>
        </p:spPr>
        <p:txBody>
          <a:bodyPr/>
          <a:lstStyle/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500" smtClean="0">
                <a:solidFill>
                  <a:srgbClr val="000066"/>
                </a:solidFill>
              </a:rPr>
              <a:t>Recovery and Resolution Plans 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FSA consultation (July 2011)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Pilot RRPs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EC Technical Framework (January 2011)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FSB consultation (July 2011)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500" smtClean="0">
                <a:solidFill>
                  <a:srgbClr val="000066"/>
                </a:solidFill>
              </a:rPr>
              <a:t>DGS funding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ex post/ex ante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risk based levies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500" smtClean="0">
                <a:solidFill>
                  <a:srgbClr val="000066"/>
                </a:solidFill>
              </a:rPr>
              <a:t>Faster payout 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electronic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larger banks</a:t>
            </a:r>
            <a:endParaRPr lang="en-US" sz="2500" smtClean="0">
              <a:solidFill>
                <a:srgbClr val="000066"/>
              </a:solidFill>
            </a:endParaRPr>
          </a:p>
          <a:p>
            <a:endParaRPr lang="en-IN" smtClean="0">
              <a:solidFill>
                <a:srgbClr val="000066"/>
              </a:solidFill>
            </a:endParaRPr>
          </a:p>
        </p:txBody>
      </p:sp>
      <p:pic>
        <p:nvPicPr>
          <p:cNvPr id="23556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3557" name="Picture 5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sz="4000" b="1" smtClean="0">
                <a:solidFill>
                  <a:srgbClr val="000066"/>
                </a:solidFill>
              </a:rPr>
              <a:t>REGULATORY DEVELOPMENTS</a:t>
            </a:r>
            <a:endParaRPr lang="en-IN" sz="4000" b="1" smtClean="0">
              <a:solidFill>
                <a:srgbClr val="000066"/>
              </a:solidFill>
            </a:endParaRPr>
          </a:p>
        </p:txBody>
      </p:sp>
      <p:sp>
        <p:nvSpPr>
          <p:cNvPr id="24579" name="Content Placeholder 2"/>
          <p:cNvSpPr>
            <a:spLocks noGrp="1"/>
          </p:cNvSpPr>
          <p:nvPr>
            <p:ph idx="4294967295"/>
          </p:nvPr>
        </p:nvSpPr>
        <p:spPr>
          <a:xfrm>
            <a:off x="457200" y="1268413"/>
            <a:ext cx="8229600" cy="5256212"/>
          </a:xfrm>
        </p:spPr>
        <p:txBody>
          <a:bodyPr/>
          <a:lstStyle/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600" smtClean="0">
                <a:solidFill>
                  <a:srgbClr val="000066"/>
                </a:solidFill>
              </a:rPr>
              <a:t>Regulatory Reform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600" smtClean="0">
                <a:solidFill>
                  <a:srgbClr val="000066"/>
                </a:solidFill>
              </a:rPr>
              <a:t>- Prudential Regulatory Authority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600" smtClean="0">
                <a:solidFill>
                  <a:srgbClr val="000066"/>
                </a:solidFill>
              </a:rPr>
              <a:t>- Financial Conduct Authority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600" smtClean="0">
                <a:solidFill>
                  <a:srgbClr val="000066"/>
                </a:solidFill>
              </a:rPr>
              <a:t>- 2013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600" smtClean="0">
                <a:solidFill>
                  <a:srgbClr val="000066"/>
                </a:solidFill>
              </a:rPr>
              <a:t>EC/DGS 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600" smtClean="0">
                <a:solidFill>
                  <a:srgbClr val="000066"/>
                </a:solidFill>
              </a:rPr>
              <a:t>- and Investor Compensation Scheme Directive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600" smtClean="0">
                <a:solidFill>
                  <a:srgbClr val="000066"/>
                </a:solidFill>
              </a:rPr>
              <a:t>- and Insurance Guarantee Scheme Directive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600" smtClean="0">
                <a:solidFill>
                  <a:srgbClr val="000066"/>
                </a:solidFill>
              </a:rPr>
              <a:t>ICB/Vickers Report 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600" smtClean="0">
                <a:solidFill>
                  <a:srgbClr val="000066"/>
                </a:solidFill>
              </a:rPr>
              <a:t>- ring fence retail banks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600" smtClean="0">
                <a:solidFill>
                  <a:srgbClr val="000066"/>
                </a:solidFill>
              </a:rPr>
              <a:t>- depositor preference</a:t>
            </a:r>
          </a:p>
          <a:p>
            <a:pPr lvl="2">
              <a:buFontTx/>
              <a:buNone/>
            </a:pPr>
            <a:r>
              <a:rPr lang="en-GB" sz="2600" smtClean="0">
                <a:solidFill>
                  <a:srgbClr val="000066"/>
                </a:solidFill>
              </a:rPr>
              <a:t>- 2019!</a:t>
            </a:r>
          </a:p>
          <a:p>
            <a:endParaRPr lang="en-IN" smtClean="0">
              <a:solidFill>
                <a:srgbClr val="000066"/>
              </a:solidFill>
            </a:endParaRPr>
          </a:p>
        </p:txBody>
      </p:sp>
      <p:pic>
        <p:nvPicPr>
          <p:cNvPr id="24580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4581" name="Picture 5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z="2800" b="1" smtClean="0">
                <a:solidFill>
                  <a:srgbClr val="000066"/>
                </a:solidFill>
              </a:rPr>
              <a:t>LESSONS FROM FINANCIAL CRISIS FOR BANK RESOLUTION – US AND EUROPEAN EXPERIENCE</a:t>
            </a:r>
            <a:endParaRPr lang="en-IN" sz="2800" b="1" smtClean="0">
              <a:solidFill>
                <a:srgbClr val="000066"/>
              </a:solidFill>
            </a:endParaRPr>
          </a:p>
        </p:txBody>
      </p:sp>
      <p:sp>
        <p:nvSpPr>
          <p:cNvPr id="14338" name="Content Placeholder 2"/>
          <p:cNvSpPr>
            <a:spLocks noGrp="1"/>
          </p:cNvSpPr>
          <p:nvPr>
            <p:ph idx="1"/>
          </p:nvPr>
        </p:nvSpPr>
        <p:spPr>
          <a:xfrm>
            <a:off x="457200" y="2143125"/>
            <a:ext cx="8229600" cy="4525963"/>
          </a:xfrm>
        </p:spPr>
        <p:txBody>
          <a:bodyPr/>
          <a:lstStyle/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UK – The ‘mid Atlantic’ view</a:t>
            </a:r>
          </a:p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First to act/react</a:t>
            </a:r>
          </a:p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Northern Rock, September 2007</a:t>
            </a:r>
            <a:endParaRPr lang="en-IN" smtClean="0">
              <a:solidFill>
                <a:srgbClr val="000066"/>
              </a:solidFill>
            </a:endParaRPr>
          </a:p>
        </p:txBody>
      </p:sp>
      <p:pic>
        <p:nvPicPr>
          <p:cNvPr id="14339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341" name="Picture 5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sz="3600" b="1" smtClean="0">
                <a:solidFill>
                  <a:srgbClr val="000066"/>
                </a:solidFill>
              </a:rPr>
              <a:t>THE RUN ON NORTHERN ROCK</a:t>
            </a:r>
            <a:endParaRPr lang="en-IN" sz="3600" b="1" smtClean="0">
              <a:solidFill>
                <a:srgbClr val="000066"/>
              </a:solidFill>
            </a:endParaRPr>
          </a:p>
        </p:txBody>
      </p:sp>
      <p:sp>
        <p:nvSpPr>
          <p:cNvPr id="16387" name="Content Placeholder 2"/>
          <p:cNvSpPr>
            <a:spLocks noGrp="1"/>
          </p:cNvSpPr>
          <p:nvPr>
            <p:ph idx="4294967295"/>
          </p:nvPr>
        </p:nvSpPr>
        <p:spPr>
          <a:xfrm>
            <a:off x="457200" y="1855788"/>
            <a:ext cx="8229600" cy="4525962"/>
          </a:xfrm>
        </p:spPr>
        <p:txBody>
          <a:bodyPr/>
          <a:lstStyle/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A mid sized, UK bank</a:t>
            </a:r>
          </a:p>
          <a:p>
            <a:pPr>
              <a:buClr>
                <a:schemeClr val="folHlink"/>
              </a:buClr>
              <a:buSzPct val="130000"/>
            </a:pPr>
            <a:r>
              <a:rPr lang="en-GB" u="sng" smtClean="0">
                <a:solidFill>
                  <a:srgbClr val="000066"/>
                </a:solidFill>
              </a:rPr>
              <a:t>NOT</a:t>
            </a:r>
            <a:r>
              <a:rPr lang="en-GB" smtClean="0">
                <a:solidFill>
                  <a:srgbClr val="000066"/>
                </a:solidFill>
              </a:rPr>
              <a:t> global, interconnected or a clearing bank</a:t>
            </a:r>
            <a:endParaRPr lang="en-GB" u="sng" smtClean="0">
              <a:solidFill>
                <a:srgbClr val="000066"/>
              </a:solidFill>
            </a:endParaRPr>
          </a:p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August 2007 – “credit crunch”</a:t>
            </a:r>
          </a:p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September 2007	– emergency liquidity</a:t>
            </a:r>
          </a:p>
          <a:p>
            <a:pPr>
              <a:buClr>
                <a:schemeClr val="folHlink"/>
              </a:buClr>
              <a:buSzPct val="130000"/>
              <a:buFontTx/>
              <a:buNone/>
            </a:pPr>
            <a:r>
              <a:rPr lang="en-GB" smtClean="0">
                <a:solidFill>
                  <a:srgbClr val="000066"/>
                </a:solidFill>
              </a:rPr>
              <a:t>					– bank run</a:t>
            </a:r>
          </a:p>
          <a:p>
            <a:pPr>
              <a:buClr>
                <a:schemeClr val="folHlink"/>
              </a:buClr>
              <a:buSzPct val="130000"/>
              <a:buFontTx/>
              <a:buNone/>
            </a:pPr>
            <a:r>
              <a:rPr lang="en-GB" smtClean="0">
                <a:solidFill>
                  <a:srgbClr val="000066"/>
                </a:solidFill>
              </a:rPr>
              <a:t>					– Government guarantee 				   all deposits</a:t>
            </a:r>
            <a:endParaRPr lang="en-GB" sz="3900" smtClean="0">
              <a:solidFill>
                <a:srgbClr val="000066"/>
              </a:solidFill>
            </a:endParaRPr>
          </a:p>
          <a:p>
            <a:pPr>
              <a:buClr>
                <a:schemeClr val="folHlink"/>
              </a:buClr>
              <a:buSzPct val="130000"/>
            </a:pPr>
            <a:endParaRPr lang="en-IN" smtClean="0">
              <a:solidFill>
                <a:srgbClr val="000066"/>
              </a:solidFill>
            </a:endParaRPr>
          </a:p>
        </p:txBody>
      </p:sp>
      <p:pic>
        <p:nvPicPr>
          <p:cNvPr id="16388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6389" name="Picture 5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sz="3200" b="1" smtClean="0">
                <a:solidFill>
                  <a:srgbClr val="000066"/>
                </a:solidFill>
              </a:rPr>
              <a:t>THE RESPONSE TO NORTHERN ROCK</a:t>
            </a:r>
            <a:endParaRPr lang="en-IN" sz="3200" b="1" smtClean="0">
              <a:solidFill>
                <a:srgbClr val="000066"/>
              </a:solidFill>
            </a:endParaRPr>
          </a:p>
        </p:txBody>
      </p:sp>
      <p:sp>
        <p:nvSpPr>
          <p:cNvPr id="17411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800" smtClean="0">
                <a:solidFill>
                  <a:srgbClr val="000066"/>
                </a:solidFill>
              </a:rPr>
              <a:t>Corporate insolvency inadequate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800" smtClean="0">
                <a:solidFill>
                  <a:srgbClr val="000066"/>
                </a:solidFill>
              </a:rPr>
              <a:t>Limited regulatory tools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800" smtClean="0">
                <a:solidFill>
                  <a:srgbClr val="000066"/>
                </a:solidFill>
              </a:rPr>
              <a:t>Potentially systemic consequences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800" smtClean="0">
                <a:solidFill>
                  <a:srgbClr val="000066"/>
                </a:solidFill>
              </a:rPr>
              <a:t>Limited and complex deposit insurance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800" smtClean="0">
                <a:solidFill>
                  <a:srgbClr val="000066"/>
                </a:solidFill>
              </a:rPr>
              <a:t>- 	coinsurance (100% x £2,000, 90% x £33,000)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800" smtClean="0">
                <a:solidFill>
                  <a:srgbClr val="000066"/>
                </a:solidFill>
              </a:rPr>
              <a:t>- 	eligibility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800" smtClean="0">
                <a:solidFill>
                  <a:srgbClr val="000066"/>
                </a:solidFill>
              </a:rPr>
              <a:t>- 	set off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800" smtClean="0">
                <a:solidFill>
                  <a:srgbClr val="000066"/>
                </a:solidFill>
              </a:rPr>
              <a:t>Banking (Special Provisions) Act 2008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800" smtClean="0">
                <a:solidFill>
                  <a:srgbClr val="000066"/>
                </a:solidFill>
              </a:rPr>
              <a:t>- 	nationalisation</a:t>
            </a:r>
            <a:endParaRPr lang="en-IN" sz="2800" smtClean="0">
              <a:solidFill>
                <a:srgbClr val="000066"/>
              </a:solidFill>
            </a:endParaRPr>
          </a:p>
          <a:p>
            <a:pPr>
              <a:buClr>
                <a:schemeClr val="folHlink"/>
              </a:buClr>
              <a:buSzPct val="130000"/>
            </a:pPr>
            <a:endParaRPr lang="en-IN" sz="2800" smtClean="0">
              <a:solidFill>
                <a:srgbClr val="000066"/>
              </a:solidFill>
            </a:endParaRPr>
          </a:p>
        </p:txBody>
      </p:sp>
      <p:pic>
        <p:nvPicPr>
          <p:cNvPr id="17412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7414" name="Picture 6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b="1" smtClean="0">
                <a:solidFill>
                  <a:srgbClr val="000066"/>
                </a:solidFill>
              </a:rPr>
              <a:t>BANKING ACT 2009 (1)</a:t>
            </a:r>
            <a:endParaRPr lang="en-IN" b="1" smtClean="0">
              <a:solidFill>
                <a:srgbClr val="000066"/>
              </a:solidFill>
            </a:endParaRPr>
          </a:p>
        </p:txBody>
      </p:sp>
      <p:sp>
        <p:nvSpPr>
          <p:cNvPr id="18435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Special Resolution Regime</a:t>
            </a:r>
          </a:p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Bank of England as resolution authority</a:t>
            </a:r>
          </a:p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Stabilisation powers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3200" smtClean="0">
                <a:solidFill>
                  <a:srgbClr val="000066"/>
                </a:solidFill>
              </a:rPr>
              <a:t>- 	property transfer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3200" smtClean="0">
                <a:solidFill>
                  <a:srgbClr val="000066"/>
                </a:solidFill>
              </a:rPr>
              <a:t>- 	bridge bank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3200" smtClean="0">
                <a:solidFill>
                  <a:srgbClr val="000066"/>
                </a:solidFill>
              </a:rPr>
              <a:t>- 	temporary public ownership</a:t>
            </a:r>
          </a:p>
          <a:p>
            <a:pPr>
              <a:buClr>
                <a:schemeClr val="folHlink"/>
              </a:buClr>
              <a:buSzPct val="130000"/>
            </a:pPr>
            <a:r>
              <a:rPr lang="en-GB" smtClean="0">
                <a:solidFill>
                  <a:srgbClr val="000066"/>
                </a:solidFill>
              </a:rPr>
              <a:t>Administrative function</a:t>
            </a:r>
            <a:endParaRPr lang="en-US" smtClean="0">
              <a:solidFill>
                <a:srgbClr val="000066"/>
              </a:solidFill>
            </a:endParaRPr>
          </a:p>
          <a:p>
            <a:pPr>
              <a:buClr>
                <a:schemeClr val="folHlink"/>
              </a:buClr>
              <a:buSzPct val="130000"/>
            </a:pPr>
            <a:endParaRPr lang="en-IN" smtClean="0">
              <a:solidFill>
                <a:srgbClr val="000066"/>
              </a:solidFill>
            </a:endParaRPr>
          </a:p>
        </p:txBody>
      </p:sp>
      <p:pic>
        <p:nvPicPr>
          <p:cNvPr id="18436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8437" name="Picture 5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b="1" smtClean="0">
                <a:solidFill>
                  <a:srgbClr val="000066"/>
                </a:solidFill>
              </a:rPr>
              <a:t>BANKING ACT 2009 (2)</a:t>
            </a:r>
            <a:endParaRPr lang="en-IN" b="1" smtClean="0">
              <a:solidFill>
                <a:srgbClr val="000066"/>
              </a:solidFill>
            </a:endParaRPr>
          </a:p>
        </p:txBody>
      </p:sp>
      <p:sp>
        <p:nvSpPr>
          <p:cNvPr id="19459" name="Content Placeholder 2"/>
          <p:cNvSpPr>
            <a:spLocks noGrp="1"/>
          </p:cNvSpPr>
          <p:nvPr>
            <p:ph idx="4294967295"/>
          </p:nvPr>
        </p:nvSpPr>
        <p:spPr/>
        <p:txBody>
          <a:bodyPr/>
          <a:lstStyle/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400" smtClean="0">
                <a:solidFill>
                  <a:srgbClr val="000066"/>
                </a:solidFill>
              </a:rPr>
              <a:t>SRR objectives</a:t>
            </a:r>
          </a:p>
          <a:p>
            <a:pPr marL="1092200" lvl="2" indent="-177800">
              <a:buClr>
                <a:schemeClr val="folHlink"/>
              </a:buClr>
              <a:buSzPct val="130000"/>
              <a:buFontTx/>
              <a:buNone/>
            </a:pPr>
            <a:r>
              <a:rPr lang="en-GB" smtClean="0">
                <a:solidFill>
                  <a:srgbClr val="000066"/>
                </a:solidFill>
              </a:rPr>
              <a:t>- protect and enhance the stability of the financial systems of the UK</a:t>
            </a:r>
          </a:p>
          <a:p>
            <a:pPr marL="1092200" lvl="2" indent="-177800">
              <a:buClr>
                <a:schemeClr val="folHlink"/>
              </a:buClr>
              <a:buSzPct val="130000"/>
              <a:buFontTx/>
              <a:buNone/>
            </a:pPr>
            <a:r>
              <a:rPr lang="en-GB" smtClean="0">
                <a:solidFill>
                  <a:srgbClr val="000066"/>
                </a:solidFill>
              </a:rPr>
              <a:t>- protect and enhance public confidence in the stability of the banking systems of the UK</a:t>
            </a:r>
          </a:p>
          <a:p>
            <a:pPr marL="1092200" lvl="2" indent="-177800">
              <a:buClr>
                <a:schemeClr val="folHlink"/>
              </a:buClr>
              <a:buSzPct val="130000"/>
              <a:buFontTx/>
              <a:buNone/>
            </a:pPr>
            <a:r>
              <a:rPr lang="en-GB" smtClean="0">
                <a:solidFill>
                  <a:srgbClr val="000066"/>
                </a:solidFill>
              </a:rPr>
              <a:t>- protect depositors</a:t>
            </a:r>
          </a:p>
          <a:p>
            <a:pPr marL="1092200" lvl="2" indent="-177800">
              <a:buClr>
                <a:schemeClr val="folHlink"/>
              </a:buClr>
              <a:buSzPct val="130000"/>
              <a:buFontTx/>
              <a:buNone/>
            </a:pPr>
            <a:r>
              <a:rPr lang="en-GB" smtClean="0">
                <a:solidFill>
                  <a:srgbClr val="000066"/>
                </a:solidFill>
              </a:rPr>
              <a:t>- protect public funds</a:t>
            </a:r>
          </a:p>
          <a:p>
            <a:pPr marL="1092200" lvl="2" indent="-177800">
              <a:buClr>
                <a:schemeClr val="folHlink"/>
              </a:buClr>
              <a:buSzPct val="130000"/>
              <a:buFontTx/>
              <a:buNone/>
            </a:pPr>
            <a:r>
              <a:rPr lang="en-GB" smtClean="0">
                <a:solidFill>
                  <a:srgbClr val="000066"/>
                </a:solidFill>
              </a:rPr>
              <a:t>- avoid interfering with property rights in contravention of a Convention right (within the meaning of the Human Rights Act 1998)</a:t>
            </a:r>
          </a:p>
          <a:p>
            <a:endParaRPr lang="en-IN" smtClean="0">
              <a:solidFill>
                <a:srgbClr val="000066"/>
              </a:solidFill>
            </a:endParaRPr>
          </a:p>
        </p:txBody>
      </p:sp>
      <p:pic>
        <p:nvPicPr>
          <p:cNvPr id="19460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9461" name="Picture 5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b="1" smtClean="0">
                <a:solidFill>
                  <a:srgbClr val="000066"/>
                </a:solidFill>
              </a:rPr>
              <a:t>BANKING ACT 2009 (3)</a:t>
            </a:r>
            <a:endParaRPr lang="en-IN" b="1" smtClean="0">
              <a:solidFill>
                <a:srgbClr val="000066"/>
              </a:solidFill>
            </a:endParaRPr>
          </a:p>
        </p:txBody>
      </p:sp>
      <p:sp>
        <p:nvSpPr>
          <p:cNvPr id="20483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4924425"/>
          </a:xfrm>
        </p:spPr>
        <p:txBody>
          <a:bodyPr/>
          <a:lstStyle/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500" smtClean="0">
                <a:solidFill>
                  <a:srgbClr val="000066"/>
                </a:solidFill>
              </a:rPr>
              <a:t>Dunfermline Building Society (March 2009) 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Bridge Bank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Property transfer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Administration</a:t>
            </a:r>
          </a:p>
          <a:p>
            <a:pPr lvl="2">
              <a:buFont typeface="Arial" charset="0"/>
              <a:buNone/>
            </a:pPr>
            <a:endParaRPr lang="en-GB" sz="1000" smtClean="0">
              <a:solidFill>
                <a:srgbClr val="000066"/>
              </a:solidFill>
            </a:endParaRP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500" smtClean="0">
                <a:solidFill>
                  <a:srgbClr val="000066"/>
                </a:solidFill>
              </a:rPr>
              <a:t>FSCS contribution to costs of resolution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2500" smtClean="0">
                <a:solidFill>
                  <a:srgbClr val="000066"/>
                </a:solidFill>
              </a:rPr>
              <a:t>- the “net” cost to FSCS of an insolvency counterfactual</a:t>
            </a:r>
          </a:p>
          <a:p>
            <a:pPr lvl="2">
              <a:buFont typeface="Arial" charset="0"/>
              <a:buNone/>
            </a:pPr>
            <a:endParaRPr lang="en-GB" sz="1000" smtClean="0">
              <a:solidFill>
                <a:srgbClr val="000066"/>
              </a:solidFill>
            </a:endParaRP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2500" smtClean="0">
                <a:solidFill>
                  <a:srgbClr val="000066"/>
                </a:solidFill>
              </a:rPr>
              <a:t>Southsea Mortgage and Investment Company Limited (July 2011) </a:t>
            </a:r>
          </a:p>
          <a:p>
            <a:pPr lvl="2">
              <a:buFont typeface="Arial" charset="0"/>
              <a:buNone/>
            </a:pPr>
            <a:r>
              <a:rPr lang="en-GB" sz="2500" smtClean="0">
                <a:solidFill>
                  <a:srgbClr val="000066"/>
                </a:solidFill>
              </a:rPr>
              <a:t>- Bank insolvency/liquidation</a:t>
            </a:r>
          </a:p>
          <a:p>
            <a:pPr lvl="2">
              <a:buFont typeface="Arial" charset="0"/>
              <a:buNone/>
            </a:pPr>
            <a:r>
              <a:rPr lang="en-GB" sz="2500" smtClean="0">
                <a:solidFill>
                  <a:srgbClr val="000066"/>
                </a:solidFill>
              </a:rPr>
              <a:t>- Depositor payout</a:t>
            </a:r>
            <a:endParaRPr lang="en-US" sz="2500" smtClean="0">
              <a:solidFill>
                <a:srgbClr val="000066"/>
              </a:solidFill>
            </a:endParaRPr>
          </a:p>
          <a:p>
            <a:endParaRPr lang="en-IN" sz="2800" smtClean="0">
              <a:solidFill>
                <a:srgbClr val="000066"/>
              </a:solidFill>
            </a:endParaRPr>
          </a:p>
        </p:txBody>
      </p:sp>
      <p:pic>
        <p:nvPicPr>
          <p:cNvPr id="20484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0485" name="Picture 5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sz="4000" b="1" smtClean="0">
                <a:solidFill>
                  <a:srgbClr val="000066"/>
                </a:solidFill>
              </a:rPr>
              <a:t>FSCS – DEPOSITOR PAYOUT</a:t>
            </a:r>
            <a:endParaRPr lang="en-IN" sz="4000" b="1" smtClean="0">
              <a:solidFill>
                <a:srgbClr val="000066"/>
              </a:solidFill>
            </a:endParaRPr>
          </a:p>
        </p:txBody>
      </p:sp>
      <p:sp>
        <p:nvSpPr>
          <p:cNvPr id="21507" name="Content Placeholder 2"/>
          <p:cNvSpPr>
            <a:spLocks noGrp="1"/>
          </p:cNvSpPr>
          <p:nvPr>
            <p:ph idx="4294967295"/>
          </p:nvPr>
        </p:nvSpPr>
        <p:spPr>
          <a:xfrm>
            <a:off x="457200" y="1600200"/>
            <a:ext cx="8229600" cy="5257800"/>
          </a:xfrm>
        </p:spPr>
        <p:txBody>
          <a:bodyPr/>
          <a:lstStyle/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mtClean="0">
                <a:solidFill>
                  <a:srgbClr val="000066"/>
                </a:solidFill>
              </a:rPr>
              <a:t>Deposit Guarantee Scheme Directive – 20 working days?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mtClean="0">
                <a:solidFill>
                  <a:srgbClr val="000066"/>
                </a:solidFill>
              </a:rPr>
              <a:t>FSCS target for most depositors – 7 days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mtClean="0">
                <a:solidFill>
                  <a:srgbClr val="000066"/>
                </a:solidFill>
              </a:rPr>
              <a:t>No application form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mtClean="0">
                <a:solidFill>
                  <a:srgbClr val="000066"/>
                </a:solidFill>
              </a:rPr>
              <a:t>Simplified eligibility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mtClean="0">
                <a:solidFill>
                  <a:srgbClr val="000066"/>
                </a:solidFill>
              </a:rPr>
              <a:t>No set off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mtClean="0">
                <a:solidFill>
                  <a:srgbClr val="000066"/>
                </a:solidFill>
              </a:rPr>
              <a:t>Single customer view file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3200" smtClean="0">
                <a:solidFill>
                  <a:srgbClr val="000066"/>
                </a:solidFill>
              </a:rPr>
              <a:t>-	aggregate deposits per customer per bank</a:t>
            </a:r>
            <a:endParaRPr lang="en-IN" sz="3200" smtClean="0">
              <a:solidFill>
                <a:srgbClr val="000066"/>
              </a:solidFill>
            </a:endParaRPr>
          </a:p>
        </p:txBody>
      </p:sp>
      <p:pic>
        <p:nvPicPr>
          <p:cNvPr id="21508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1509" name="Picture 5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itle 1"/>
          <p:cNvSpPr>
            <a:spLocks noGrp="1"/>
          </p:cNvSpPr>
          <p:nvPr>
            <p:ph type="title" idx="4294967295"/>
          </p:nvPr>
        </p:nvSpPr>
        <p:spPr/>
        <p:txBody>
          <a:bodyPr/>
          <a:lstStyle/>
          <a:p>
            <a:r>
              <a:rPr lang="en-GB" sz="3300" b="1" smtClean="0">
                <a:solidFill>
                  <a:srgbClr val="000066"/>
                </a:solidFill>
              </a:rPr>
              <a:t>LESSONS FOR FSCS</a:t>
            </a:r>
            <a:endParaRPr lang="en-IN" sz="3300" b="1" smtClean="0">
              <a:solidFill>
                <a:srgbClr val="000066"/>
              </a:solidFill>
            </a:endParaRPr>
          </a:p>
        </p:txBody>
      </p:sp>
      <p:sp>
        <p:nvSpPr>
          <p:cNvPr id="22531" name="Content Placeholder 2"/>
          <p:cNvSpPr>
            <a:spLocks noGrp="1"/>
          </p:cNvSpPr>
          <p:nvPr>
            <p:ph idx="4294967295"/>
          </p:nvPr>
        </p:nvSpPr>
        <p:spPr>
          <a:xfrm>
            <a:off x="457200" y="1484313"/>
            <a:ext cx="8229600" cy="5257800"/>
          </a:xfrm>
          <a:noFill/>
          <a:ln/>
        </p:spPr>
        <p:txBody>
          <a:bodyPr/>
          <a:lstStyle/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3000" smtClean="0">
                <a:solidFill>
                  <a:srgbClr val="000066"/>
                </a:solidFill>
              </a:rPr>
              <a:t>Contingency planning and collaboration of authorities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3000" smtClean="0">
                <a:solidFill>
                  <a:srgbClr val="000066"/>
                </a:solidFill>
              </a:rPr>
              <a:t>Funding 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3000" smtClean="0">
                <a:solidFill>
                  <a:srgbClr val="000066"/>
                </a:solidFill>
              </a:rPr>
              <a:t>- ex post scheme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3000" smtClean="0">
                <a:solidFill>
                  <a:srgbClr val="000066"/>
                </a:solidFill>
              </a:rPr>
              <a:t>- National Loans Fund</a:t>
            </a:r>
          </a:p>
          <a:p>
            <a:pPr>
              <a:buClr>
                <a:schemeClr val="folHlink"/>
              </a:buClr>
              <a:buSzPct val="130000"/>
              <a:buFontTx/>
              <a:buChar char="•"/>
            </a:pPr>
            <a:r>
              <a:rPr lang="en-GB" sz="3000" smtClean="0">
                <a:solidFill>
                  <a:srgbClr val="000066"/>
                </a:solidFill>
              </a:rPr>
              <a:t>Consumer awareness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3000" smtClean="0">
                <a:solidFill>
                  <a:srgbClr val="000066"/>
                </a:solidFill>
              </a:rPr>
              <a:t>- TV campaign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3000" smtClean="0">
                <a:solidFill>
                  <a:srgbClr val="000066"/>
                </a:solidFill>
              </a:rPr>
              <a:t>- Industry disclosure</a:t>
            </a:r>
          </a:p>
          <a:p>
            <a:pPr lvl="2">
              <a:buClr>
                <a:schemeClr val="folHlink"/>
              </a:buClr>
              <a:buSzPct val="130000"/>
              <a:buFontTx/>
              <a:buNone/>
            </a:pPr>
            <a:r>
              <a:rPr lang="en-GB" sz="3000" smtClean="0">
                <a:solidFill>
                  <a:srgbClr val="000066"/>
                </a:solidFill>
              </a:rPr>
              <a:t>- PR/media</a:t>
            </a:r>
          </a:p>
          <a:p>
            <a:endParaRPr lang="en-IN" smtClean="0">
              <a:solidFill>
                <a:srgbClr val="000066"/>
              </a:solidFill>
            </a:endParaRPr>
          </a:p>
        </p:txBody>
      </p:sp>
      <p:pic>
        <p:nvPicPr>
          <p:cNvPr id="22532" name="Picture 3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739775" cy="973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22533" name="Picture 5" descr="FSCS_Logo CMYK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7812088" y="6035675"/>
            <a:ext cx="1331912" cy="777875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135</TotalTime>
  <Words>364</Words>
  <Application>Microsoft Office PowerPoint</Application>
  <PresentationFormat>On-screen Show (4:3)</PresentationFormat>
  <Paragraphs>93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Calibri</vt:lpstr>
      <vt:lpstr>Arial</vt:lpstr>
      <vt:lpstr>Wingdings</vt:lpstr>
      <vt:lpstr>Verdana</vt:lpstr>
      <vt:lpstr>Office Theme</vt:lpstr>
      <vt:lpstr> Alex Kuczynski, Director of Corporate Affairs Financial Services Compensation Scheme, UK</vt:lpstr>
      <vt:lpstr>LESSONS FROM FINANCIAL CRISIS FOR BANK RESOLUTION – US AND EUROPEAN EXPERIENCE</vt:lpstr>
      <vt:lpstr>THE RUN ON NORTHERN ROCK</vt:lpstr>
      <vt:lpstr>THE RESPONSE TO NORTHERN ROCK</vt:lpstr>
      <vt:lpstr>BANKING ACT 2009 (1)</vt:lpstr>
      <vt:lpstr>BANKING ACT 2009 (2)</vt:lpstr>
      <vt:lpstr>BANKING ACT 2009 (3)</vt:lpstr>
      <vt:lpstr>FSCS – DEPOSITOR PAYOUT</vt:lpstr>
      <vt:lpstr>LESSONS FOR FSCS</vt:lpstr>
      <vt:lpstr>NEXT STEPS</vt:lpstr>
      <vt:lpstr>REGULATORY DEVELOPMENTS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khajra</dc:creator>
  <cp:lastModifiedBy>Spike</cp:lastModifiedBy>
  <cp:revision>17</cp:revision>
  <dcterms:created xsi:type="dcterms:W3CDTF">2011-10-19T09:13:47Z</dcterms:created>
  <dcterms:modified xsi:type="dcterms:W3CDTF">2011-10-21T09:24:32Z</dcterms:modified>
</cp:coreProperties>
</file>